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1" r:id="rId4"/>
    <p:sldId id="258" r:id="rId5"/>
    <p:sldId id="280" r:id="rId6"/>
    <p:sldId id="260" r:id="rId7"/>
    <p:sldId id="272" r:id="rId8"/>
    <p:sldId id="265" r:id="rId9"/>
    <p:sldId id="271" r:id="rId10"/>
    <p:sldId id="266" r:id="rId11"/>
    <p:sldId id="279" r:id="rId12"/>
    <p:sldId id="273" r:id="rId13"/>
    <p:sldId id="269" r:id="rId14"/>
    <p:sldId id="275" r:id="rId15"/>
    <p:sldId id="270" r:id="rId16"/>
    <p:sldId id="274" r:id="rId17"/>
    <p:sldId id="276" r:id="rId18"/>
    <p:sldId id="277" r:id="rId19"/>
    <p:sldId id="278" r:id="rId20"/>
    <p:sldId id="261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87" autoAdjust="0"/>
  </p:normalViewPr>
  <p:slideViewPr>
    <p:cSldViewPr>
      <p:cViewPr>
        <p:scale>
          <a:sx n="60" d="100"/>
          <a:sy n="60" d="100"/>
        </p:scale>
        <p:origin x="-1051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179" y="-91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23D96AF-F6BE-4F4C-BB25-274E41BF169D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9671BB4-B822-453A-ACAD-E1048E3F5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DAAB890-8CA7-41CF-84D9-7D0C0EBF8560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6464291-9C33-49B4-881F-DBABFF00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841" indent="-234841">
              <a:buFont typeface="+mj-lt"/>
              <a:buAutoNum type="arabicPeriod"/>
            </a:pPr>
            <a:r>
              <a:rPr lang="en-US" dirty="0" smtClean="0"/>
              <a:t>Introduction of </a:t>
            </a:r>
            <a:r>
              <a:rPr lang="en-US" dirty="0" err="1" smtClean="0"/>
              <a:t>MEIRxRS</a:t>
            </a:r>
            <a:r>
              <a:rPr lang="en-US" dirty="0" smtClean="0"/>
              <a:t> and RC’s experience in recruiting</a:t>
            </a:r>
            <a:r>
              <a:rPr lang="en-US" baseline="0" dirty="0" smtClean="0"/>
              <a:t> and placing entry level professionals.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 smtClean="0"/>
              <a:t>Introduce the entire presentation</a:t>
            </a:r>
            <a:r>
              <a:rPr lang="en-US" baseline="0" dirty="0" smtClean="0"/>
              <a:t> starting from looking for a job, applying for one and keeping 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Surviving in</a:t>
            </a:r>
            <a:r>
              <a:rPr lang="en-US" baseline="0" dirty="0" smtClean="0"/>
              <a:t> the workplace: </a:t>
            </a:r>
            <a:r>
              <a:rPr lang="en-US" dirty="0" smtClean="0"/>
              <a:t>Evolution of work; Multigenerational workforce characteristics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Influencer</a:t>
            </a:r>
            <a:r>
              <a:rPr lang="en-US" b="1" baseline="0" dirty="0" smtClean="0"/>
              <a:t> Leadership does NOT necessarily mean a TITLE in this “Gen Flux” world</a:t>
            </a:r>
          </a:p>
          <a:p>
            <a:pPr defTabSz="9142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‘Generation Flux’, (Fast Company 02-2012), </a:t>
            </a:r>
          </a:p>
          <a:p>
            <a:endParaRPr lang="en-US" dirty="0" smtClean="0"/>
          </a:p>
          <a:p>
            <a:pPr marL="171412" indent="-171412">
              <a:buFont typeface="Arial" panose="020B0604020202020204" pitchFamily="34" charset="0"/>
              <a:buChar char="•"/>
            </a:pPr>
            <a:r>
              <a:rPr lang="en-US" dirty="0" smtClean="0"/>
              <a:t>People must come to terms with diminishing personal power</a:t>
            </a:r>
          </a:p>
          <a:p>
            <a:pPr marL="171412" indent="-171412">
              <a:buFont typeface="Arial" panose="020B0604020202020204" pitchFamily="34" charset="0"/>
              <a:buChar char="•"/>
            </a:pPr>
            <a:r>
              <a:rPr lang="en-US" dirty="0" smtClean="0"/>
              <a:t>Organizations are ‘flatter’; demise of certain middle management roles</a:t>
            </a:r>
          </a:p>
          <a:p>
            <a:pPr marL="171412" indent="-171412">
              <a:buFont typeface="Arial" panose="020B0604020202020204" pitchFamily="34" charset="0"/>
              <a:buChar char="•"/>
            </a:pPr>
            <a:r>
              <a:rPr lang="en-US" dirty="0" smtClean="0"/>
              <a:t>Work is outsourced; nationally and globally</a:t>
            </a:r>
          </a:p>
          <a:p>
            <a:pPr marL="171412" indent="-171412">
              <a:buFont typeface="Arial" panose="020B0604020202020204" pitchFamily="34" charset="0"/>
              <a:buChar char="•"/>
            </a:pPr>
            <a:r>
              <a:rPr lang="en-US" dirty="0" smtClean="0"/>
              <a:t>People work in matrix structured organizations</a:t>
            </a:r>
          </a:p>
          <a:p>
            <a:pPr marL="171412" indent="-171412" defTabSz="939279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Management is by means of the use of the weapons</a:t>
            </a:r>
            <a:r>
              <a:rPr lang="en-US" baseline="0" dirty="0" smtClean="0"/>
              <a:t> of ‘team destruction’ more often than NOT</a:t>
            </a:r>
          </a:p>
          <a:p>
            <a:pPr marL="171412" indent="-171412" defTabSz="939279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defTabSz="939279">
              <a:defRPr/>
            </a:pPr>
            <a:r>
              <a:rPr lang="en-US" dirty="0" smtClean="0"/>
              <a:t>Leadership is simply not there:  </a:t>
            </a:r>
          </a:p>
          <a:p>
            <a:pPr marL="641053" lvl="1" indent="-171412" defTabSz="939279">
              <a:buFont typeface="Arial" panose="020B0604020202020204" pitchFamily="34" charset="0"/>
              <a:buChar char="•"/>
              <a:defRPr/>
            </a:pPr>
            <a:r>
              <a:rPr lang="en-US" dirty="0"/>
              <a:t>Influencer Leadership – A new paradigm for Knowledge Workers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EAD5-EA08-4DB9-BF92-909C80AA64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74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Influencer</a:t>
            </a:r>
            <a:r>
              <a:rPr lang="en-US" b="1" baseline="0" dirty="0" smtClean="0"/>
              <a:t> Leadership does NOT necessarily mean a TITLE in this “Gen Flux” world</a:t>
            </a:r>
          </a:p>
          <a:p>
            <a:pPr defTabSz="914201">
              <a:defRPr/>
            </a:pPr>
            <a:r>
              <a:rPr lang="en-US" dirty="0" smtClean="0"/>
              <a:t>‘Generation Flux’, (Fast Company 02-2012), 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Realization</a:t>
            </a:r>
            <a:r>
              <a:rPr lang="en-US" dirty="0" smtClean="0"/>
              <a:t> </a:t>
            </a:r>
            <a:r>
              <a:rPr lang="en-US" dirty="0"/>
              <a:t>we are all in this together: ‘</a:t>
            </a:r>
            <a:r>
              <a:rPr lang="en-US" dirty="0" smtClean="0"/>
              <a:t>com </a:t>
            </a:r>
            <a:r>
              <a:rPr lang="en-US" dirty="0" err="1" smtClean="0"/>
              <a:t>panis</a:t>
            </a:r>
            <a:r>
              <a:rPr lang="en-US" dirty="0"/>
              <a:t>’ company – ‘bread sharers’; dependent on; accountable to (Exercise: Who are our bread sharers? 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lvl="0"/>
            <a:r>
              <a:rPr lang="en-US" b="1" dirty="0"/>
              <a:t>Appreciation</a:t>
            </a:r>
            <a:r>
              <a:rPr lang="en-US" dirty="0"/>
              <a:t>: Similarities &amp; Differences Values </a:t>
            </a:r>
            <a:r>
              <a:rPr lang="en-US" dirty="0" err="1"/>
              <a:t>vs</a:t>
            </a:r>
            <a:r>
              <a:rPr lang="en-US" dirty="0"/>
              <a:t> Styles </a:t>
            </a:r>
            <a:r>
              <a:rPr lang="en-US" dirty="0" smtClean="0"/>
              <a:t>(</a:t>
            </a:r>
            <a:r>
              <a:rPr lang="en-US" dirty="0"/>
              <a:t>Exercise: from the work personality profile); Focus is on the similarities-values; not the differences -styles</a:t>
            </a:r>
          </a:p>
          <a:p>
            <a:pPr lvl="0"/>
            <a:r>
              <a:rPr lang="en-US" b="1" dirty="0"/>
              <a:t>Conflict Resolution: tension </a:t>
            </a:r>
            <a:r>
              <a:rPr lang="en-US" dirty="0"/>
              <a:t>is not all bad or all good; it just IS ever present (developing the ability to listen carefully; to acknowledge differences does not mean one has to ‘buy in’ ; just mirror or mimic a style to negotiate a result</a:t>
            </a:r>
          </a:p>
          <a:p>
            <a:pPr lvl="0"/>
            <a:r>
              <a:rPr lang="en-US" dirty="0" smtClean="0"/>
              <a:t>’ 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8EAD5-EA08-4DB9-BF92-909C80AA64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3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Influencer leadership</a:t>
            </a:r>
            <a:r>
              <a:rPr lang="en-US" dirty="0" smtClean="0"/>
              <a:t>: getting peers; direct reports and even senior management to do the ‘right thing’ or the things they don’t want to do with ease and polish</a:t>
            </a:r>
          </a:p>
          <a:p>
            <a:pPr lvl="0"/>
            <a:r>
              <a:rPr lang="en-US" dirty="0" smtClean="0"/>
              <a:t>a requirement of every knowledge worker in a ‘flat’ organization and virtual world/workplace</a:t>
            </a:r>
          </a:p>
          <a:p>
            <a:pPr lvl="0"/>
            <a:r>
              <a:rPr lang="en-US" b="1" dirty="0" smtClean="0"/>
              <a:t>Strategic;</a:t>
            </a:r>
            <a:r>
              <a:rPr lang="en-US" dirty="0" smtClean="0"/>
              <a:t>  Give c</a:t>
            </a:r>
            <a:r>
              <a:rPr lang="en-US" b="0" dirty="0" smtClean="0"/>
              <a:t>lear direction</a:t>
            </a:r>
            <a:r>
              <a:rPr lang="en-US" dirty="0" smtClean="0"/>
              <a:t>; have a plan; communicate it well</a:t>
            </a:r>
          </a:p>
          <a:p>
            <a:pPr lvl="0"/>
            <a:r>
              <a:rPr lang="en-US" b="1" dirty="0" smtClean="0"/>
              <a:t>Mentor/Reverse Mentor – </a:t>
            </a:r>
            <a:r>
              <a:rPr lang="en-US" dirty="0" smtClean="0"/>
              <a:t>the right person for the right job; train and be trainable</a:t>
            </a:r>
          </a:p>
          <a:p>
            <a:pPr lvl="0"/>
            <a:r>
              <a:rPr lang="en-US" b="1" dirty="0" smtClean="0"/>
              <a:t>Motivate self and others –</a:t>
            </a:r>
            <a:r>
              <a:rPr lang="en-US" dirty="0" smtClean="0"/>
              <a:t> knowledge workers are looking to make a difference</a:t>
            </a:r>
          </a:p>
          <a:p>
            <a:pPr lvl="0"/>
            <a:r>
              <a:rPr lang="en-US" b="1" dirty="0" smtClean="0"/>
              <a:t>Build trust- </a:t>
            </a:r>
            <a:r>
              <a:rPr lang="en-US" dirty="0" smtClean="0"/>
              <a:t>The smooth running of a Department or a Company requires close collaboration; This is not going to happen unless there is a trust bond- built on integrity; ethics and collaboration</a:t>
            </a:r>
            <a:r>
              <a:rPr lang="en-US" baseline="0" dirty="0" smtClean="0"/>
              <a:t> </a:t>
            </a:r>
          </a:p>
          <a:p>
            <a:pPr lvl="0"/>
            <a:r>
              <a:rPr lang="en-US" baseline="0" dirty="0" smtClean="0"/>
              <a:t>People don’t care until they can trust and KNOW that you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4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b="1" dirty="0" smtClean="0"/>
              <a:t>Collaboration – </a:t>
            </a:r>
            <a:r>
              <a:rPr lang="en-US" b="0" dirty="0" smtClean="0"/>
              <a:t>teamwork on projects</a:t>
            </a:r>
          </a:p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b="1" dirty="0" smtClean="0"/>
              <a:t>Decision Making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–Agree because they know which ideas should prevail based on Service Quality mission</a:t>
            </a:r>
          </a:p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b="1" baseline="0" dirty="0" smtClean="0"/>
              <a:t>Empathy </a:t>
            </a:r>
            <a:r>
              <a:rPr lang="en-US" b="0" baseline="0" dirty="0" smtClean="0"/>
              <a:t>&amp; influence</a:t>
            </a:r>
            <a:r>
              <a:rPr lang="en-US" b="1" baseline="0" dirty="0" smtClean="0"/>
              <a:t> – </a:t>
            </a:r>
            <a:r>
              <a:rPr lang="en-US" b="0" baseline="0" dirty="0" smtClean="0"/>
              <a:t>by focusing on important issues with intentionality; keeping the group from ‘fixing, advising, saving or setting others straight’</a:t>
            </a:r>
          </a:p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b="1" baseline="0" dirty="0" smtClean="0"/>
              <a:t>Exchange of ideas – </a:t>
            </a:r>
            <a:r>
              <a:rPr lang="en-US" b="0" baseline="0" dirty="0" smtClean="0"/>
              <a:t>agreement on values facilitates enhanced communication </a:t>
            </a:r>
          </a:p>
          <a:p>
            <a:pPr marL="176131" indent="-176131">
              <a:buFont typeface="Arial" panose="020B0604020202020204" pitchFamily="34" charset="0"/>
              <a:buChar char="•"/>
            </a:pPr>
            <a:r>
              <a:rPr lang="en-US" b="1" baseline="0" dirty="0" smtClean="0"/>
              <a:t>Accountable and dedicated –</a:t>
            </a:r>
            <a:r>
              <a:rPr lang="en-US" b="0" baseline="0" dirty="0" smtClean="0"/>
              <a:t> strong allegiance to the members of the team or project work group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9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39363">
              <a:spcBef>
                <a:spcPct val="20000"/>
              </a:spcBef>
            </a:pPr>
            <a:r>
              <a:rPr lang="en-US" sz="3300" b="1" dirty="0">
                <a:solidFill>
                  <a:prstClr val="black"/>
                </a:solidFill>
              </a:rPr>
              <a:t>Understand Accountability </a:t>
            </a:r>
          </a:p>
          <a:p>
            <a:pPr algn="ctr" defTabSz="939363">
              <a:spcBef>
                <a:spcPct val="20000"/>
              </a:spcBef>
            </a:pPr>
            <a:r>
              <a:rPr lang="en-US" sz="3300" b="1" dirty="0">
                <a:solidFill>
                  <a:prstClr val="black"/>
                </a:solidFill>
              </a:rPr>
              <a:t>Value Differences in Style</a:t>
            </a:r>
          </a:p>
          <a:p>
            <a:pPr algn="ctr" defTabSz="939363">
              <a:spcBef>
                <a:spcPct val="20000"/>
              </a:spcBef>
            </a:pPr>
            <a:r>
              <a:rPr lang="en-US" sz="3300" b="1" dirty="0">
                <a:solidFill>
                  <a:prstClr val="black"/>
                </a:solidFill>
              </a:rPr>
              <a:t>Mitigate Tension - Active Listening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841" indent="-234841">
              <a:buFont typeface="+mj-lt"/>
              <a:buAutoNum type="arabicPeriod"/>
            </a:pPr>
            <a:r>
              <a:rPr lang="en-US" baseline="0" dirty="0" smtClean="0"/>
              <a:t>Job hunting trends-it’s who you know, networking through the social media</a:t>
            </a:r>
          </a:p>
          <a:p>
            <a:pPr marL="234841" indent="-234841">
              <a:buFont typeface="+mj-lt"/>
              <a:buAutoNum type="arabicPeriod"/>
            </a:pPr>
            <a:r>
              <a:rPr lang="en-US" baseline="0" dirty="0" smtClean="0"/>
              <a:t>New application processes-all electronic</a:t>
            </a:r>
          </a:p>
          <a:p>
            <a:pPr marL="234841" indent="-234841">
              <a:buFont typeface="+mj-lt"/>
              <a:buAutoNum type="arabicPeriod"/>
            </a:pPr>
            <a:r>
              <a:rPr lang="en-US" baseline="0" dirty="0" smtClean="0"/>
              <a:t>Surviving the new workplace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About You describes your general approach to life and work.</a:t>
            </a:r>
          </a:p>
          <a:p>
            <a:r>
              <a:rPr lang="en-US" dirty="0" smtClean="0"/>
              <a:t>Your Core Values looks at your most fundamental motivating factors.</a:t>
            </a:r>
          </a:p>
          <a:p>
            <a:r>
              <a:rPr lang="en-US" dirty="0" smtClean="0"/>
              <a:t>Abilities, Strengths, Limitations highlights the unique abilities that arise from your personal style.</a:t>
            </a:r>
          </a:p>
          <a:p>
            <a:r>
              <a:rPr lang="en-US" dirty="0" smtClean="0"/>
              <a:t>Personal Development suggests ways to develop your personal style to meet your aims.</a:t>
            </a:r>
          </a:p>
          <a:p>
            <a:r>
              <a:rPr lang="en-US" dirty="0" smtClean="0"/>
              <a:t>Relating to Other People talks about how you interact with other people.</a:t>
            </a:r>
          </a:p>
          <a:p>
            <a:r>
              <a:rPr lang="en-US" dirty="0" smtClean="0"/>
              <a:t>Your Work Style looks at your work skills, and how you put them into action.</a:t>
            </a:r>
          </a:p>
          <a:p>
            <a:r>
              <a:rPr lang="en-US" dirty="0" smtClean="0"/>
              <a:t>Helps you plan your optimum career paths based on your personality.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EAD1A-2679-429C-A8BC-28DB1C2B8D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Traditional:</a:t>
            </a:r>
            <a:r>
              <a:rPr lang="en-US" baseline="0" dirty="0" smtClean="0"/>
              <a:t> P</a:t>
            </a:r>
            <a:r>
              <a:rPr lang="en-US" dirty="0" smtClean="0"/>
              <a:t>rint media &amp; in person networking</a:t>
            </a:r>
          </a:p>
          <a:p>
            <a:r>
              <a:rPr lang="en-US" dirty="0" smtClean="0"/>
              <a:t>- Non-Traditional</a:t>
            </a:r>
            <a:r>
              <a:rPr lang="en-US" baseline="0" dirty="0" smtClean="0"/>
              <a:t>: online such as job boards &amp; social media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Virtual</a:t>
            </a:r>
            <a:r>
              <a:rPr lang="en-US" baseline="0" dirty="0" smtClean="0"/>
              <a:t> Networks: ask for introductions/referrals (market yourself)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Facebook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LinkedIn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Plaxo-gather information, ask for  referrals/introductions, market yourself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Professional: </a:t>
            </a:r>
            <a:r>
              <a:rPr lang="en-US" baseline="0" dirty="0" err="1" smtClean="0"/>
              <a:t>AMCP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ISPOR</a:t>
            </a:r>
            <a:r>
              <a:rPr lang="en-US" baseline="0" dirty="0" smtClean="0"/>
              <a:t>, RAPS, </a:t>
            </a:r>
            <a:r>
              <a:rPr lang="en-US" baseline="0" dirty="0" err="1" smtClean="0"/>
              <a:t>ASQ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ISPE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Trade associations: </a:t>
            </a:r>
            <a:r>
              <a:rPr lang="en-US" baseline="0" dirty="0" err="1" smtClean="0"/>
              <a:t>SME</a:t>
            </a:r>
            <a:r>
              <a:rPr lang="en-US" baseline="0" dirty="0" smtClean="0"/>
              <a:t>, IEEE, </a:t>
            </a:r>
            <a:r>
              <a:rPr lang="en-US" baseline="0" dirty="0" err="1" smtClean="0"/>
              <a:t>ISPE</a:t>
            </a: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Twitter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- Professional Networks: active participation, membership, professional development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SLIDE: GET YOUR FOOT IN THE DOOR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6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Elevator speech-30</a:t>
            </a:r>
            <a:r>
              <a:rPr lang="en-US" baseline="0" dirty="0" smtClean="0"/>
              <a:t> second commercial handout</a:t>
            </a:r>
            <a:endParaRPr lang="en-US" dirty="0" smtClean="0"/>
          </a:p>
          <a:p>
            <a:r>
              <a:rPr lang="en-US" dirty="0" smtClean="0"/>
              <a:t>Cover</a:t>
            </a:r>
            <a:r>
              <a:rPr lang="en-US" baseline="0" dirty="0" smtClean="0"/>
              <a:t> letter-executive summary handout</a:t>
            </a:r>
            <a:endParaRPr lang="en-US" dirty="0" smtClean="0"/>
          </a:p>
          <a:p>
            <a:r>
              <a:rPr lang="en-US" baseline="0" dirty="0" smtClean="0"/>
              <a:t>Resume template/sample handouts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page</a:t>
            </a:r>
            <a:r>
              <a:rPr lang="en-US" baseline="0" dirty="0" smtClean="0"/>
              <a:t> resume template handout</a:t>
            </a:r>
          </a:p>
          <a:p>
            <a:r>
              <a:rPr lang="en-US" baseline="0" dirty="0" smtClean="0"/>
              <a:t>Sample resume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 homework-research company, read and understand the job description and what the company is looking for;</a:t>
            </a:r>
            <a:r>
              <a:rPr lang="en-US" baseline="0" dirty="0" smtClean="0"/>
              <a:t> </a:t>
            </a:r>
            <a:r>
              <a:rPr lang="en-US" dirty="0" smtClean="0"/>
              <a:t>name/background</a:t>
            </a:r>
            <a:r>
              <a:rPr lang="en-US" baseline="0" dirty="0" smtClean="0"/>
              <a:t> of interviewer-social network research; </a:t>
            </a:r>
            <a:r>
              <a:rPr lang="en-US" dirty="0" smtClean="0"/>
              <a:t>directions/parking</a:t>
            </a:r>
            <a:r>
              <a:rPr lang="en-US" baseline="0" dirty="0" smtClean="0"/>
              <a:t> to the interview; practice answering questions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Presentation-dress,</a:t>
            </a:r>
            <a:r>
              <a:rPr lang="en-US" baseline="0" dirty="0" smtClean="0"/>
              <a:t> </a:t>
            </a:r>
            <a:r>
              <a:rPr lang="en-US" dirty="0" smtClean="0"/>
              <a:t>professionalism, manners, handshake, breaking</a:t>
            </a:r>
            <a:r>
              <a:rPr lang="en-US" baseline="0" dirty="0" smtClean="0"/>
              <a:t> the ice, questions to ask that shows that you share the company’s goals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Tips for interviewing at XYZ Company handout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Thank you note/follow up letter/email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INTERACTIVE INTERVIEW QUESTIONS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sample interview questions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4291-9C33-49B4-881F-DBABFF003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C4345-0E92-46BB-9F0C-B1B145A9D82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67F2A-F12A-4786-903B-371A55B6A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PPT Foote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634803"/>
            <a:ext cx="9144000" cy="12231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006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Reinvent Yourself for the </a:t>
            </a:r>
            <a:br>
              <a:rPr lang="en-US" dirty="0" smtClean="0"/>
            </a:br>
            <a:r>
              <a:rPr lang="en-US" dirty="0" smtClean="0"/>
              <a:t>New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Rosemarie Christopher</a:t>
            </a:r>
          </a:p>
          <a:p>
            <a:r>
              <a:rPr lang="en-US" b="1" dirty="0" smtClean="0"/>
              <a:t>President &amp; CEO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Surviving in the                              new workplace</a:t>
            </a:r>
          </a:p>
          <a:p>
            <a:r>
              <a:rPr lang="en-US" dirty="0" smtClean="0"/>
              <a:t>“Fitting in” a                                  multi-generation                                                  workforce</a:t>
            </a:r>
          </a:p>
          <a:p>
            <a:r>
              <a:rPr lang="en-US" dirty="0" smtClean="0"/>
              <a:t>Knowing how to evaluate your professional growth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4509048" cy="29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JOB 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2" y="2502314"/>
            <a:ext cx="6925656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Current situation in the Society and in the Workplace: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" y="1558260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Top Down Information Flow</a:t>
            </a:r>
          </a:p>
          <a:p>
            <a:r>
              <a:rPr lang="en-US" sz="2800" b="1" dirty="0" smtClean="0"/>
              <a:t>Directive Leadership Style</a:t>
            </a:r>
          </a:p>
          <a:p>
            <a:r>
              <a:rPr lang="en-US" sz="2800" b="1" dirty="0" smtClean="0"/>
              <a:t>Command &amp; Control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29200" y="1219200"/>
            <a:ext cx="4173496" cy="5431592"/>
            <a:chOff x="5029200" y="1219200"/>
            <a:chExt cx="4173496" cy="54315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219200"/>
              <a:ext cx="3926840" cy="54315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43800" y="1828800"/>
              <a:ext cx="947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manager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8600" y="2743200"/>
              <a:ext cx="135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Executives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00" y="4495800"/>
              <a:ext cx="1354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Departments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5820811"/>
              <a:ext cx="135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The Rest</a:t>
              </a:r>
              <a:endParaRPr lang="en-US" sz="14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53000" y="1219200"/>
            <a:ext cx="1835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No!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632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evolution of work…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886200" y="3276600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Snail Mail-Email-Chat-Instant Message-Text</a:t>
            </a:r>
          </a:p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286000" y="259080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Telephone-Mobile Phone-Smartphone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57200" y="320040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Server-Cloud Computing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943600" y="4648200"/>
            <a:ext cx="259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Listserv-Message Board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4572000" y="38862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Virtual World/Workplace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676400" y="37338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Social Networking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6781800" y="518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RSS Feed</a:t>
            </a: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533400" y="4495800"/>
            <a:ext cx="548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Dial Up-Broadband-WiFi-DSL-Cable-TI-Fiber Optic</a:t>
            </a: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990600" y="51054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Widgets-Apps</a:t>
            </a: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5867400" y="198120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Paperless office</a:t>
            </a:r>
          </a:p>
        </p:txBody>
      </p:sp>
      <p:sp>
        <p:nvSpPr>
          <p:cNvPr id="12302" name="TextBox 18"/>
          <p:cNvSpPr txBox="1">
            <a:spLocks noChangeArrowheads="1"/>
          </p:cNvSpPr>
          <p:nvPr/>
        </p:nvSpPr>
        <p:spPr bwMode="auto">
          <a:xfrm>
            <a:off x="381000" y="39624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Podcast</a:t>
            </a: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2895600" y="51054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Website-Blogging/Micro-Blogging</a:t>
            </a:r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1066800" y="1600200"/>
            <a:ext cx="563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Face to Face Meeting-Teleconference-Webinar</a:t>
            </a:r>
          </a:p>
        </p:txBody>
      </p:sp>
      <p:sp>
        <p:nvSpPr>
          <p:cNvPr id="12305" name="TextBox 21"/>
          <p:cNvSpPr txBox="1">
            <a:spLocks noChangeArrowheads="1"/>
          </p:cNvSpPr>
          <p:nvPr/>
        </p:nvSpPr>
        <p:spPr bwMode="auto">
          <a:xfrm>
            <a:off x="6400800" y="28956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Avatars</a:t>
            </a:r>
          </a:p>
        </p:txBody>
      </p:sp>
      <p:sp>
        <p:nvSpPr>
          <p:cNvPr id="12306" name="TextBox 23"/>
          <p:cNvSpPr txBox="1">
            <a:spLocks noChangeArrowheads="1"/>
          </p:cNvSpPr>
          <p:nvPr/>
        </p:nvSpPr>
        <p:spPr bwMode="auto">
          <a:xfrm>
            <a:off x="533400" y="21336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entury Gothic" pitchFamily="34" charset="0"/>
              </a:rPr>
              <a:t>PC-Laptops-Tablets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5" y="457200"/>
            <a:ext cx="5193030" cy="4532287"/>
          </a:xfrm>
        </p:spPr>
      </p:pic>
    </p:spTree>
    <p:extLst>
      <p:ext uri="{BB962C8B-B14F-4D97-AF65-F5344CB8AC3E}">
        <p14:creationId xmlns:p14="http://schemas.microsoft.com/office/powerpoint/2010/main" val="51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Multi-Generational Workforce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276600" y="1600200"/>
            <a:ext cx="2209800" cy="36625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Similarities </a:t>
            </a:r>
            <a:r>
              <a:rPr lang="en-US" b="1" dirty="0">
                <a:latin typeface="Century Gothic" pitchFamily="34" charset="0"/>
              </a:rPr>
              <a:t>among the generations:</a:t>
            </a:r>
          </a:p>
          <a:p>
            <a:endParaRPr lang="en-US" sz="1600" dirty="0">
              <a:latin typeface="Century Gothic" pitchFamily="34" charset="0"/>
            </a:endParaRPr>
          </a:p>
          <a:p>
            <a:pPr algn="ctr"/>
            <a:r>
              <a:rPr lang="en-US" dirty="0">
                <a:latin typeface="Century Gothic" pitchFamily="34" charset="0"/>
              </a:rPr>
              <a:t>Dependable</a:t>
            </a:r>
          </a:p>
          <a:p>
            <a:pPr algn="ctr"/>
            <a:r>
              <a:rPr lang="en-US" dirty="0">
                <a:latin typeface="Century Gothic" pitchFamily="34" charset="0"/>
              </a:rPr>
              <a:t>Reliable</a:t>
            </a:r>
          </a:p>
          <a:p>
            <a:pPr algn="ctr"/>
            <a:r>
              <a:rPr lang="en-US" dirty="0">
                <a:latin typeface="Century Gothic" pitchFamily="34" charset="0"/>
              </a:rPr>
              <a:t>Dedicated</a:t>
            </a:r>
          </a:p>
          <a:p>
            <a:pPr algn="ctr"/>
            <a:r>
              <a:rPr lang="en-US" dirty="0">
                <a:latin typeface="Century Gothic" pitchFamily="34" charset="0"/>
              </a:rPr>
              <a:t>Conscientious</a:t>
            </a:r>
          </a:p>
          <a:p>
            <a:pPr algn="ctr"/>
            <a:r>
              <a:rPr lang="en-US" dirty="0">
                <a:latin typeface="Century Gothic" pitchFamily="34" charset="0"/>
              </a:rPr>
              <a:t>Adaptable</a:t>
            </a:r>
          </a:p>
          <a:p>
            <a:pPr algn="ctr"/>
            <a:r>
              <a:rPr lang="en-US" dirty="0">
                <a:latin typeface="Century Gothic" pitchFamily="34" charset="0"/>
              </a:rPr>
              <a:t>Achiever</a:t>
            </a:r>
          </a:p>
          <a:p>
            <a:pPr algn="ctr"/>
            <a:r>
              <a:rPr lang="en-US" dirty="0">
                <a:latin typeface="Century Gothic" pitchFamily="34" charset="0"/>
              </a:rPr>
              <a:t>Motivated</a:t>
            </a:r>
          </a:p>
          <a:p>
            <a:pPr algn="ctr"/>
            <a:r>
              <a:rPr lang="en-US" dirty="0">
                <a:latin typeface="Century Gothic" pitchFamily="34" charset="0"/>
              </a:rPr>
              <a:t>Responsible</a:t>
            </a:r>
          </a:p>
          <a:p>
            <a:pPr algn="ctr"/>
            <a:r>
              <a:rPr lang="en-US" dirty="0">
                <a:latin typeface="Century Gothic" pitchFamily="34" charset="0"/>
              </a:rPr>
              <a:t>Accountable</a:t>
            </a:r>
          </a:p>
          <a:p>
            <a:pPr algn="ctr"/>
            <a:r>
              <a:rPr lang="en-US" dirty="0">
                <a:latin typeface="Century Gothic" pitchFamily="34" charset="0"/>
              </a:rPr>
              <a:t>Hard </a:t>
            </a:r>
            <a:r>
              <a:rPr lang="en-US" dirty="0" smtClean="0">
                <a:latin typeface="Century Gothic" pitchFamily="34" charset="0"/>
              </a:rPr>
              <a:t>Worker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25146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Century Gothic" pitchFamily="34" charset="0"/>
              </a:rPr>
              <a:t>Mature/Boomers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Work is priority-live to work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Follows rules no matter what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Boss deserves respect; loyal to employer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Seniority = promotion; high achievers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9-5 work hours and overtime expected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Dress the part at all times-formal business attire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Will change to meet the needs of the 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1219200"/>
            <a:ext cx="2667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Century Gothic" pitchFamily="34" charset="0"/>
              </a:rPr>
              <a:t>Gen X / Gen 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Life is comes first-work to live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Follows rules that work or make new rules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Equality and respect given only when earned; loyal to relationships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Talent=promotion; high expectations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No defined work hours; clock out when work is done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Dress the part when necessary-casual Fridays/business casual attire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entury Gothic" pitchFamily="34" charset="0"/>
              </a:rPr>
              <a:t>Expects organization to change to meet their needs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152400"/>
            <a:ext cx="8229600" cy="198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YES!  </a:t>
            </a:r>
            <a:r>
              <a:rPr lang="en-US" sz="4800" dirty="0"/>
              <a:t>A</a:t>
            </a:r>
            <a:r>
              <a:rPr lang="en-US" sz="4800" dirty="0" smtClean="0"/>
              <a:t> </a:t>
            </a:r>
            <a:r>
              <a:rPr lang="en-US" sz="4800" dirty="0"/>
              <a:t>collaborative </a:t>
            </a:r>
            <a:r>
              <a:rPr lang="en-US" sz="4800" dirty="0" smtClean="0"/>
              <a:t>culture</a:t>
            </a:r>
            <a:br>
              <a:rPr lang="en-US" sz="4800" dirty="0" smtClean="0"/>
            </a:br>
            <a:r>
              <a:rPr lang="en-US" sz="4800" dirty="0" smtClean="0"/>
              <a:t>built on Influence leadership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804101"/>
            <a:ext cx="3886200" cy="29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WHY: MS 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or Quality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Influencer </a:t>
            </a:r>
            <a:r>
              <a:rPr lang="en-US" dirty="0" smtClean="0"/>
              <a:t>leadership</a:t>
            </a:r>
          </a:p>
          <a:p>
            <a:r>
              <a:rPr lang="en-US" dirty="0" smtClean="0"/>
              <a:t>Strategy</a:t>
            </a:r>
          </a:p>
          <a:p>
            <a:r>
              <a:rPr lang="en-US" dirty="0" smtClean="0"/>
              <a:t>Apprenticeship/Internships/Mentoring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From MANAGER to INFLUENCER LEADER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Collaboration</a:t>
            </a:r>
          </a:p>
          <a:p>
            <a:r>
              <a:rPr lang="en-US" dirty="0"/>
              <a:t>Decision Making </a:t>
            </a:r>
            <a:endParaRPr lang="en-US" dirty="0" smtClean="0"/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Exchange of IDEAS</a:t>
            </a:r>
          </a:p>
          <a:p>
            <a:r>
              <a:rPr lang="en-US" dirty="0" smtClean="0"/>
              <a:t>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Influencers add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</a:p>
          <a:p>
            <a:r>
              <a:rPr lang="en-US" dirty="0" smtClean="0"/>
              <a:t>Adaptable</a:t>
            </a:r>
          </a:p>
          <a:p>
            <a:r>
              <a:rPr lang="en-US" dirty="0" smtClean="0"/>
              <a:t>Open to Learning</a:t>
            </a:r>
          </a:p>
          <a:p>
            <a:r>
              <a:rPr lang="en-US" dirty="0" smtClean="0"/>
              <a:t>Global work adept</a:t>
            </a:r>
          </a:p>
          <a:p>
            <a:r>
              <a:rPr lang="en-US" dirty="0" smtClean="0"/>
              <a:t>Multi-cultural 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– Apply – Keep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look for a job</a:t>
            </a:r>
          </a:p>
          <a:p>
            <a:r>
              <a:rPr lang="en-US" dirty="0" smtClean="0"/>
              <a:t>How to apply for a job</a:t>
            </a:r>
          </a:p>
          <a:p>
            <a:r>
              <a:rPr lang="en-US" dirty="0" smtClean="0"/>
              <a:t>Learn to keep a job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2590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Never, never, never, give up! </a:t>
            </a:r>
          </a:p>
          <a:p>
            <a:r>
              <a:rPr lang="en-US" dirty="0" smtClean="0"/>
              <a:t>If at first, you don’t succeed, try again a different way!</a:t>
            </a:r>
          </a:p>
          <a:p>
            <a:r>
              <a:rPr lang="en-US" dirty="0" smtClean="0"/>
              <a:t>The greatest failure is not trying and the only talent is perseverance!</a:t>
            </a:r>
          </a:p>
          <a:p>
            <a:r>
              <a:rPr lang="en-US" dirty="0" smtClean="0"/>
              <a:t>Focus on Similarities… Celebrate the Differences!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"/>
            <a:ext cx="127805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4114800" cy="1477962"/>
          </a:xfrm>
        </p:spPr>
        <p:txBody>
          <a:bodyPr/>
          <a:lstStyle/>
          <a:p>
            <a:r>
              <a:rPr lang="en-US" sz="4000" dirty="0" smtClean="0"/>
              <a:t>Work Personality Profile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181600" y="1905000"/>
            <a:ext cx="4038600" cy="3962400"/>
          </a:xfrm>
        </p:spPr>
        <p:txBody>
          <a:bodyPr/>
          <a:lstStyle/>
          <a:p>
            <a:r>
              <a:rPr lang="en-US" dirty="0" smtClean="0"/>
              <a:t>Core values</a:t>
            </a:r>
          </a:p>
          <a:p>
            <a:r>
              <a:rPr lang="en-US" dirty="0" smtClean="0"/>
              <a:t>Abilities, strengths, limitations</a:t>
            </a:r>
          </a:p>
          <a:p>
            <a:r>
              <a:rPr lang="en-US" dirty="0" smtClean="0"/>
              <a:t>Communication style</a:t>
            </a:r>
          </a:p>
          <a:p>
            <a:r>
              <a:rPr lang="en-US" dirty="0" smtClean="0"/>
              <a:t>Personal style</a:t>
            </a:r>
          </a:p>
          <a:p>
            <a:r>
              <a:rPr lang="en-US" dirty="0" smtClean="0"/>
              <a:t>Work style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1"/>
            <a:ext cx="4800599" cy="715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1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06"/>
    </mc:Choice>
    <mc:Fallback xmlns="">
      <p:transition spd="slow" advTm="143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and Print Media</a:t>
            </a:r>
          </a:p>
          <a:p>
            <a:pPr lvl="1"/>
            <a:r>
              <a:rPr lang="en-US" dirty="0" smtClean="0"/>
              <a:t>Job Boards</a:t>
            </a:r>
          </a:p>
          <a:p>
            <a:pPr lvl="1"/>
            <a:r>
              <a:rPr lang="en-US" dirty="0" smtClean="0"/>
              <a:t>Journals, Newspapers</a:t>
            </a:r>
          </a:p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Professional Associations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554179" cy="189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Companies </a:t>
            </a:r>
          </a:p>
          <a:p>
            <a:pPr lvl="1"/>
            <a:r>
              <a:rPr lang="en-US" dirty="0" smtClean="0"/>
              <a:t>Find Job Openings</a:t>
            </a:r>
          </a:p>
          <a:p>
            <a:pPr lvl="1"/>
            <a:r>
              <a:rPr lang="en-US" dirty="0" smtClean="0"/>
              <a:t>Make Sure you are Qualified</a:t>
            </a:r>
          </a:p>
          <a:p>
            <a:pPr lvl="1"/>
            <a:r>
              <a:rPr lang="en-US" dirty="0" smtClean="0"/>
              <a:t>Find the Hiring Authority </a:t>
            </a:r>
          </a:p>
          <a:p>
            <a:pPr lvl="1"/>
            <a:r>
              <a:rPr lang="en-US" dirty="0" smtClean="0"/>
              <a:t>Secure Position Description</a:t>
            </a:r>
          </a:p>
          <a:p>
            <a:pPr lvl="1"/>
            <a:r>
              <a:rPr lang="en-US" smtClean="0"/>
              <a:t>Prepare an </a:t>
            </a:r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E-mail to the Hiring Authority ONLY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foot in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30-Second Commercial</a:t>
            </a:r>
          </a:p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Resume</a:t>
            </a:r>
          </a:p>
          <a:p>
            <a:r>
              <a:rPr lang="en-US" dirty="0" smtClean="0"/>
              <a:t>Power Words</a:t>
            </a:r>
          </a:p>
          <a:p>
            <a:r>
              <a:rPr lang="en-US" smtClean="0"/>
              <a:t>Interviewing Tips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Contact information</a:t>
            </a:r>
          </a:p>
          <a:p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Summary of Skills</a:t>
            </a:r>
          </a:p>
          <a:p>
            <a:pPr lvl="1"/>
            <a:r>
              <a:rPr lang="en-US" dirty="0" smtClean="0"/>
              <a:t>Employment History</a:t>
            </a:r>
          </a:p>
          <a:p>
            <a:pPr lvl="1"/>
            <a:r>
              <a:rPr lang="en-US" dirty="0" smtClean="0"/>
              <a:t>Education/Certifications</a:t>
            </a:r>
          </a:p>
          <a:p>
            <a:pPr lvl="1"/>
            <a:r>
              <a:rPr lang="en-US" dirty="0" smtClean="0"/>
              <a:t>Professional Associations/Affiliations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1"/>
            <a:ext cx="5638800" cy="2209799"/>
          </a:xfrm>
        </p:spPr>
        <p:txBody>
          <a:bodyPr/>
          <a:lstStyle/>
          <a:p>
            <a:r>
              <a:rPr lang="en-US" dirty="0" smtClean="0"/>
              <a:t>Interview Preparation </a:t>
            </a:r>
          </a:p>
          <a:p>
            <a:pPr lvl="1"/>
            <a:r>
              <a:rPr lang="en-US" dirty="0" smtClean="0"/>
              <a:t>Before</a:t>
            </a:r>
          </a:p>
          <a:p>
            <a:pPr lvl="1"/>
            <a:r>
              <a:rPr lang="en-US" dirty="0" smtClean="0"/>
              <a:t>During</a:t>
            </a:r>
          </a:p>
          <a:p>
            <a:pPr lvl="1"/>
            <a:r>
              <a:rPr lang="en-US" dirty="0" smtClean="0"/>
              <a:t>After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7478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495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Interactive Interview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are you interested in this job? Why are you interested in working for this company? </a:t>
            </a:r>
          </a:p>
          <a:p>
            <a:r>
              <a:rPr lang="en-US" dirty="0" smtClean="0"/>
              <a:t>What type of training, qualification or experience do you have for this job?</a:t>
            </a:r>
          </a:p>
          <a:p>
            <a:r>
              <a:rPr lang="en-US" dirty="0" smtClean="0"/>
              <a:t>What do you consider to be your greatest strengths and weaknesses?</a:t>
            </a:r>
          </a:p>
          <a:p>
            <a:r>
              <a:rPr lang="en-US" dirty="0" smtClean="0"/>
              <a:t>How are you going to make a contribution to this company?</a:t>
            </a:r>
          </a:p>
          <a:p>
            <a:r>
              <a:rPr lang="en-US" dirty="0" smtClean="0"/>
              <a:t>How would you describe your leadership skills?</a:t>
            </a:r>
          </a:p>
          <a:p>
            <a:r>
              <a:rPr lang="en-US" dirty="0" smtClean="0"/>
              <a:t>Why are you successful?</a:t>
            </a:r>
          </a:p>
          <a:p>
            <a:r>
              <a:rPr lang="en-US" dirty="0" smtClean="0"/>
              <a:t>Why should I hire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1310</Words>
  <Application>Microsoft Office PowerPoint</Application>
  <PresentationFormat>On-screen Show (4:3)</PresentationFormat>
  <Paragraphs>232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Reinvent Yourself for the  New Workplace</vt:lpstr>
      <vt:lpstr>Look – Apply – Keep</vt:lpstr>
      <vt:lpstr>Work Personality Profile</vt:lpstr>
      <vt:lpstr>Where are the jobs?</vt:lpstr>
      <vt:lpstr>Apply for the Job</vt:lpstr>
      <vt:lpstr>Get your foot in the door</vt:lpstr>
      <vt:lpstr>Resume Template</vt:lpstr>
      <vt:lpstr>Get the job</vt:lpstr>
      <vt:lpstr>Sample interview questions</vt:lpstr>
      <vt:lpstr>Keep the job</vt:lpstr>
      <vt:lpstr>Keep the JOB ?</vt:lpstr>
      <vt:lpstr> The Current situation in the Society and in the Workplace:  </vt:lpstr>
      <vt:lpstr>The new evolution of work…</vt:lpstr>
      <vt:lpstr>PowerPoint Presentation</vt:lpstr>
      <vt:lpstr>Multi-Generational Workforce</vt:lpstr>
      <vt:lpstr>YES!  A collaborative culture built on Influence leadership</vt:lpstr>
      <vt:lpstr>WHY: MS Reg Sci or Quality ?</vt:lpstr>
      <vt:lpstr>Moving From MANAGER to INFLUENCER LEADER </vt:lpstr>
      <vt:lpstr>Influencers add VALUE</vt:lpstr>
      <vt:lpstr>Remember </vt:lpstr>
    </vt:vector>
  </TitlesOfParts>
  <Company>Medexec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Assistant</dc:creator>
  <cp:lastModifiedBy>RChristopher</cp:lastModifiedBy>
  <cp:revision>60</cp:revision>
  <cp:lastPrinted>2015-11-11T21:43:49Z</cp:lastPrinted>
  <dcterms:created xsi:type="dcterms:W3CDTF">2011-02-11T23:35:21Z</dcterms:created>
  <dcterms:modified xsi:type="dcterms:W3CDTF">2015-11-12T18:40:31Z</dcterms:modified>
</cp:coreProperties>
</file>